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22" r:id="rId1"/>
  </p:sldMasterIdLst>
  <p:sldIdLst>
    <p:sldId id="256" r:id="rId2"/>
    <p:sldId id="257" r:id="rId3"/>
    <p:sldId id="283" r:id="rId4"/>
    <p:sldId id="284" r:id="rId5"/>
    <p:sldId id="285" r:id="rId6"/>
    <p:sldId id="286" r:id="rId7"/>
    <p:sldId id="287" r:id="rId8"/>
    <p:sldId id="259" r:id="rId9"/>
    <p:sldId id="261" r:id="rId10"/>
    <p:sldId id="262" r:id="rId11"/>
    <p:sldId id="265" r:id="rId12"/>
    <p:sldId id="266" r:id="rId13"/>
    <p:sldId id="267" r:id="rId14"/>
    <p:sldId id="269" r:id="rId15"/>
    <p:sldId id="271" r:id="rId16"/>
    <p:sldId id="274" r:id="rId17"/>
    <p:sldId id="277" r:id="rId18"/>
    <p:sldId id="279" r:id="rId19"/>
    <p:sldId id="281" r:id="rId20"/>
    <p:sldId id="280" r:id="rId21"/>
    <p:sldId id="282" r:id="rId22"/>
    <p:sldId id="289" r:id="rId23"/>
    <p:sldId id="288" r:id="rId24"/>
    <p:sldId id="290" r:id="rId25"/>
    <p:sldId id="291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385"/>
    <p:restoredTop sz="94720"/>
  </p:normalViewPr>
  <p:slideViewPr>
    <p:cSldViewPr snapToGrid="0" snapToObjects="1">
      <p:cViewPr varScale="1">
        <p:scale>
          <a:sx n="68" d="100"/>
          <a:sy n="68" d="100"/>
        </p:scale>
        <p:origin x="72" y="2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8/20/2018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4687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8/20/2018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03104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8/20/2018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92495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8/20/2018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75556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8/20/2018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38603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8/20/2018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28522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8/20/2018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63777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8/20/2018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46004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8/20/2018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64958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8/20/2018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08435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8/20/2018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48460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8/20/2018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5650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8/20/2018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66366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87DE6118-2437-4B30-8E3C-4D2BE6020583}" type="datetimeFigureOut">
              <a:rPr lang="en-US" smtClean="0"/>
              <a:pPr/>
              <a:t>8/20/2018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29588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8/20/2018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048243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23" r:id="rId1"/>
    <p:sldLayoutId id="2147483824" r:id="rId2"/>
    <p:sldLayoutId id="2147483825" r:id="rId3"/>
    <p:sldLayoutId id="2147483826" r:id="rId4"/>
    <p:sldLayoutId id="2147483827" r:id="rId5"/>
    <p:sldLayoutId id="2147483828" r:id="rId6"/>
    <p:sldLayoutId id="2147483829" r:id="rId7"/>
    <p:sldLayoutId id="2147483830" r:id="rId8"/>
    <p:sldLayoutId id="2147483831" r:id="rId9"/>
    <p:sldLayoutId id="2147483832" r:id="rId10"/>
    <p:sldLayoutId id="2147483833" r:id="rId11"/>
    <p:sldLayoutId id="2147483834" r:id="rId12"/>
    <p:sldLayoutId id="2147483835" r:id="rId13"/>
    <p:sldLayoutId id="2147483836" r:id="rId14"/>
  </p:sldLayoutIdLst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FAC97-2C90-AD40-957B-0AA750E4760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Illinois Animal Shelter dataset</a:t>
            </a:r>
            <a:br>
              <a:rPr lang="en-US" dirty="0"/>
            </a:br>
            <a:r>
              <a:rPr lang="en-US" dirty="0"/>
              <a:t>2010-2014</a:t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BCD1F3-D34C-4B49-B19C-FE2D8F93C63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Jim Cloud and Dick Xu</a:t>
            </a:r>
          </a:p>
        </p:txBody>
      </p:sp>
    </p:spTree>
    <p:extLst>
      <p:ext uri="{BB962C8B-B14F-4D97-AF65-F5344CB8AC3E}">
        <p14:creationId xmlns:p14="http://schemas.microsoft.com/office/powerpoint/2010/main" val="9078481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BFF3E-752D-4244-A0CC-15770CF0D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1: Top-Down View</a:t>
            </a: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7FE86E3F-07EB-3844-B424-01D209798C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0000" y="2357967"/>
            <a:ext cx="5566978" cy="3636963"/>
          </a:xfr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34EB1C5-21B8-1542-975B-AA8EDE456901}"/>
              </a:ext>
            </a:extLst>
          </p:cNvPr>
          <p:cNvSpPr txBox="1"/>
          <p:nvPr/>
        </p:nvSpPr>
        <p:spPr>
          <a:xfrm>
            <a:off x="6759259" y="3160785"/>
            <a:ext cx="490231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Total Animals Received = 526,339 Animals</a:t>
            </a:r>
          </a:p>
          <a:p>
            <a:endParaRPr lang="en-US" dirty="0"/>
          </a:p>
          <a:p>
            <a:r>
              <a:rPr lang="en-US" dirty="0"/>
              <a:t>Total Adopted = 225, 642 Animals</a:t>
            </a:r>
          </a:p>
          <a:p>
            <a:endParaRPr lang="en-US" dirty="0"/>
          </a:p>
          <a:p>
            <a:r>
              <a:rPr lang="en-US" dirty="0"/>
              <a:t>Total Reclaimed = 71,756 Animals</a:t>
            </a:r>
          </a:p>
          <a:p>
            <a:endParaRPr lang="en-US" dirty="0"/>
          </a:p>
          <a:p>
            <a:r>
              <a:rPr lang="en-US" dirty="0"/>
              <a:t>Total Euthanized = 176,340 Animals</a:t>
            </a:r>
          </a:p>
        </p:txBody>
      </p:sp>
    </p:spTree>
    <p:extLst>
      <p:ext uri="{BB962C8B-B14F-4D97-AF65-F5344CB8AC3E}">
        <p14:creationId xmlns:p14="http://schemas.microsoft.com/office/powerpoint/2010/main" val="20861343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DCE53C-42F2-564D-9AF0-03C2B385E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2: Pie Chart</a:t>
            </a:r>
          </a:p>
        </p:txBody>
      </p:sp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FBB3C401-023C-B242-8FFF-C3FD1710943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42874" y="2770717"/>
            <a:ext cx="6907469" cy="3037416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DDA2DB9-EEE6-D245-8498-4ABBDA5F3F7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6042295" y="2133074"/>
            <a:ext cx="5969517" cy="4437059"/>
          </a:xfrm>
        </p:spPr>
      </p:pic>
    </p:spTree>
    <p:extLst>
      <p:ext uri="{BB962C8B-B14F-4D97-AF65-F5344CB8AC3E}">
        <p14:creationId xmlns:p14="http://schemas.microsoft.com/office/powerpoint/2010/main" val="1354342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>
            <a:extLst>
              <a:ext uri="{FF2B5EF4-FFF2-40B4-BE49-F238E27FC236}">
                <a16:creationId xmlns:a16="http://schemas.microsoft.com/office/drawing/2014/main" id="{53576798-7F98-4C7F-B6C7-6D41B5A7E9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BB4090-2EBE-AF41-9159-A48E13B2AA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Step 3: Breakdown by Species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9C0A013-A471-6041-B4A5-B117A6B3BFD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57289" y="2185988"/>
            <a:ext cx="4590444" cy="4590444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3BF99CD8-4B26-1140-8451-50F295DE919C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573873519"/>
              </p:ext>
            </p:extLst>
          </p:nvPr>
        </p:nvGraphicFramePr>
        <p:xfrm>
          <a:off x="5562518" y="2368794"/>
          <a:ext cx="5676976" cy="42504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052038">
                  <a:extLst>
                    <a:ext uri="{9D8B030D-6E8A-4147-A177-3AD203B41FA5}">
                      <a16:colId xmlns:a16="http://schemas.microsoft.com/office/drawing/2014/main" val="1161871934"/>
                    </a:ext>
                  </a:extLst>
                </a:gridCol>
                <a:gridCol w="1543792">
                  <a:extLst>
                    <a:ext uri="{9D8B030D-6E8A-4147-A177-3AD203B41FA5}">
                      <a16:colId xmlns:a16="http://schemas.microsoft.com/office/drawing/2014/main" val="3696924063"/>
                    </a:ext>
                  </a:extLst>
                </a:gridCol>
                <a:gridCol w="1460665">
                  <a:extLst>
                    <a:ext uri="{9D8B030D-6E8A-4147-A177-3AD203B41FA5}">
                      <a16:colId xmlns:a16="http://schemas.microsoft.com/office/drawing/2014/main" val="3674922786"/>
                    </a:ext>
                  </a:extLst>
                </a:gridCol>
                <a:gridCol w="1620481">
                  <a:extLst>
                    <a:ext uri="{9D8B030D-6E8A-4147-A177-3AD203B41FA5}">
                      <a16:colId xmlns:a16="http://schemas.microsoft.com/office/drawing/2014/main" val="928504214"/>
                    </a:ext>
                  </a:extLst>
                </a:gridCol>
              </a:tblGrid>
              <a:tr h="106261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r>
                        <a:rPr lang="en-US" dirty="0"/>
                        <a:t>Adopted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r>
                        <a:rPr lang="en-US" dirty="0"/>
                        <a:t>Reclaimed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r>
                        <a:rPr lang="en-US" dirty="0"/>
                        <a:t>Euthanized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3797624"/>
                  </a:ext>
                </a:extLst>
              </a:tr>
              <a:tr h="1062610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r>
                        <a:rPr lang="en-US" b="1" dirty="0"/>
                        <a:t>Dogs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r>
                        <a:rPr lang="en-US" dirty="0"/>
                        <a:t>132,242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r>
                        <a:rPr lang="en-US" dirty="0"/>
                        <a:t>64,481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r>
                        <a:rPr lang="en-US" dirty="0"/>
                        <a:t>62,852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2447984"/>
                  </a:ext>
                </a:extLst>
              </a:tr>
              <a:tr h="1062610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r>
                        <a:rPr lang="en-US" b="1" dirty="0"/>
                        <a:t>Cats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r>
                        <a:rPr lang="en-US" dirty="0"/>
                        <a:t>87,496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r>
                        <a:rPr lang="en-US" dirty="0"/>
                        <a:t>6,835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r>
                        <a:rPr lang="en-US" dirty="0"/>
                        <a:t>100,565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3369065"/>
                  </a:ext>
                </a:extLst>
              </a:tr>
              <a:tr h="1062610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r>
                        <a:rPr lang="en-US" b="1" dirty="0"/>
                        <a:t>Other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r>
                        <a:rPr lang="en-US" dirty="0"/>
                        <a:t>5,904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r>
                        <a:rPr lang="en-US" dirty="0"/>
                        <a:t>440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r>
                        <a:rPr lang="en-US" dirty="0"/>
                        <a:t>12,923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22330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541154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D1062-83B5-FD40-8D5E-843F8DB1BC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4: Stacked Bar Graph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3AAE8A9-5C5D-4547-B541-6FC16B38A34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52991" y="1951566"/>
            <a:ext cx="5322509" cy="4686301"/>
          </a:xfrm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6052137A-6874-6E41-A654-CB088214DE6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957358" y="2128307"/>
            <a:ext cx="5941366" cy="4204760"/>
          </a:xfrm>
        </p:spPr>
      </p:pic>
    </p:spTree>
    <p:extLst>
      <p:ext uri="{BB962C8B-B14F-4D97-AF65-F5344CB8AC3E}">
        <p14:creationId xmlns:p14="http://schemas.microsoft.com/office/powerpoint/2010/main" val="18987540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026FF81-77A4-7F44-819C-AE000C052F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9150" y="3135311"/>
            <a:ext cx="10553700" cy="291136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BCE3E66-016E-D546-909F-2B2CB85250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17638"/>
            <a:ext cx="12192000" cy="542274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5A0A6F9-9D53-2B4A-9038-338D09A2C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5: Yearly Breakdown</a:t>
            </a:r>
          </a:p>
        </p:txBody>
      </p:sp>
    </p:spTree>
    <p:extLst>
      <p:ext uri="{BB962C8B-B14F-4D97-AF65-F5344CB8AC3E}">
        <p14:creationId xmlns:p14="http://schemas.microsoft.com/office/powerpoint/2010/main" val="10753214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0CD6D-FDA1-D946-B221-A85FB3AD2B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6: Trendline Code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1BA8FC4-3A39-FB43-8F24-BA21C0DB39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55668"/>
            <a:ext cx="12191999" cy="5302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6532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4DA1A6-59CA-934F-A99A-7A37DEA3C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7: Trendline Charts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76D8B6B4-AFEE-D943-AE41-3C96FEE3DDB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85607" y="2471669"/>
            <a:ext cx="5785912" cy="3742864"/>
          </a:xfrm>
        </p:spPr>
      </p:pic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815CD786-40AB-2843-B344-034B8DE0F7A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6221349" y="2471669"/>
            <a:ext cx="5791201" cy="3762645"/>
          </a:xfrm>
        </p:spPr>
      </p:pic>
    </p:spTree>
    <p:extLst>
      <p:ext uri="{BB962C8B-B14F-4D97-AF65-F5344CB8AC3E}">
        <p14:creationId xmlns:p14="http://schemas.microsoft.com/office/powerpoint/2010/main" val="42590398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kDnDiag">
          <a:fgClr>
            <a:schemeClr val="bg2">
              <a:lumMod val="60000"/>
              <a:lumOff val="40000"/>
            </a:schemeClr>
          </a:fgClr>
          <a:bgClr>
            <a:schemeClr val="bg2">
              <a:lumMod val="40000"/>
              <a:lumOff val="60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F3F530C-67F9-2142-A03A-1DA7094876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6130" y="-59827"/>
            <a:ext cx="8965870" cy="505183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EF2B030-1B75-5A43-B2F9-93E758E2BC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6129" y="4992007"/>
            <a:ext cx="8965871" cy="186599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D427F56-FB3A-E049-BB35-8058CE9E2C5A}"/>
              </a:ext>
            </a:extLst>
          </p:cNvPr>
          <p:cNvSpPr txBox="1"/>
          <p:nvPr/>
        </p:nvSpPr>
        <p:spPr>
          <a:xfrm>
            <a:off x="142504" y="1733798"/>
            <a:ext cx="295299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Step 8: </a:t>
            </a:r>
          </a:p>
          <a:p>
            <a:endParaRPr lang="en-US" sz="4000" b="1" dirty="0"/>
          </a:p>
          <a:p>
            <a:r>
              <a:rPr lang="en-US" sz="4000" b="1" dirty="0"/>
              <a:t>Census API</a:t>
            </a:r>
          </a:p>
        </p:txBody>
      </p:sp>
    </p:spTree>
    <p:extLst>
      <p:ext uri="{BB962C8B-B14F-4D97-AF65-F5344CB8AC3E}">
        <p14:creationId xmlns:p14="http://schemas.microsoft.com/office/powerpoint/2010/main" val="18368183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88EB2-5008-DE49-A9B3-F8D40B41B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9: Merge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C6D84F-D85B-824F-896B-D01628A889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539" y="2356425"/>
            <a:ext cx="10672371" cy="244939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71BCD6D-6252-664A-AB85-D3B4813E2B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987" y="5351488"/>
            <a:ext cx="10597474" cy="1025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7052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77A2F4-0F45-8249-B729-5494FCB85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10: Grey Scale and Regression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CA425E8-40FF-5348-8603-4F24B9FBE9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" y="2558391"/>
            <a:ext cx="12192001" cy="33535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0B6B99D-07DE-D54C-B8F4-78BE786135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95064"/>
            <a:ext cx="12200853" cy="524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8863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536991-8B0D-9544-9702-DCBFFC882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Blue Print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ADB828-FCE7-324E-A4B3-74D86A073B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1) tell story of </a:t>
            </a:r>
            <a:r>
              <a:rPr lang="en-US" dirty="0" err="1"/>
              <a:t>jim</a:t>
            </a:r>
            <a:r>
              <a:rPr lang="en-US" dirty="0"/>
              <a:t> losing dogs, got data</a:t>
            </a:r>
          </a:p>
          <a:p>
            <a:r>
              <a:rPr lang="en-US" dirty="0"/>
              <a:t>2) Early troubles</a:t>
            </a:r>
          </a:p>
          <a:p>
            <a:pPr lvl="1"/>
            <a:r>
              <a:rPr lang="en-US" dirty="0"/>
              <a:t>Data is self submitted, missing or inconsistent</a:t>
            </a:r>
          </a:p>
          <a:p>
            <a:pPr lvl="1"/>
            <a:r>
              <a:rPr lang="en-US" dirty="0"/>
              <a:t>Couldn’t use as csv, looked at other sources for data</a:t>
            </a:r>
          </a:p>
          <a:p>
            <a:r>
              <a:rPr lang="en-US" dirty="0"/>
              <a:t>3) aggregate</a:t>
            </a:r>
          </a:p>
          <a:p>
            <a:r>
              <a:rPr lang="en-US" dirty="0"/>
              <a:t>4)stacked bar</a:t>
            </a:r>
          </a:p>
          <a:p>
            <a:r>
              <a:rPr lang="en-US" dirty="0"/>
              <a:t>scatter</a:t>
            </a:r>
          </a:p>
          <a:p>
            <a:r>
              <a:rPr lang="en-US" dirty="0"/>
              <a:t>5) trend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7) what we’d do next time</a:t>
            </a:r>
          </a:p>
          <a:p>
            <a:r>
              <a:rPr lang="en-US" dirty="0"/>
              <a:t>8) summarization</a:t>
            </a:r>
          </a:p>
        </p:txBody>
      </p:sp>
    </p:spTree>
    <p:extLst>
      <p:ext uri="{BB962C8B-B14F-4D97-AF65-F5344CB8AC3E}">
        <p14:creationId xmlns:p14="http://schemas.microsoft.com/office/powerpoint/2010/main" val="13991215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86E11C-15DF-9A41-A83B-D294230C9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11: Regression and Grey Scale Chart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114161D-3617-B64E-9F7B-161813133A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307" y="2258426"/>
            <a:ext cx="4655129" cy="430269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46DF150-5FBC-054E-9555-3815D86D73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1289" y="2258426"/>
            <a:ext cx="6764054" cy="4302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8551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A6BDCE-60F7-B44B-AA34-0D587A586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4575261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F18366-4F99-400B-BC09-46F1CE664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Addendum 1:  It turns out Macoupin County’s Animal Control Department had a Monthly Report that was delivered to the County Board. </a:t>
            </a:r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58CFF4B3-CBB9-47D5-ABAA-5B7F05FBBA9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366" r="366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81CBA3-10E5-4004-ADDC-ABDFE308F8C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Only the County Board FOIA officer, who is also the County Clerk that oversees publication of the County Board meeting minutes had never of it.</a:t>
            </a:r>
          </a:p>
          <a:p>
            <a:endParaRPr lang="en-US" sz="2000" dirty="0"/>
          </a:p>
          <a:p>
            <a:r>
              <a:rPr lang="en-US" sz="2000" dirty="0"/>
              <a:t>Over a dozen FOIA requests with a formal complaint and appeal made with the Illinois Attorney General’s Office later…</a:t>
            </a:r>
          </a:p>
        </p:txBody>
      </p:sp>
    </p:spTree>
    <p:extLst>
      <p:ext uri="{BB962C8B-B14F-4D97-AF65-F5344CB8AC3E}">
        <p14:creationId xmlns:p14="http://schemas.microsoft.com/office/powerpoint/2010/main" val="36079236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6339D-C296-4313-9B02-ED673B9E67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Addendum 2:  County vs State Adoptions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4E24805-47BA-4291-B8D8-0E3622BF0D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11680" y="2081823"/>
            <a:ext cx="7747355" cy="4585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6523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5B8CD2-D525-458C-909C-36D3BE949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Addendum 3:  The Good…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69E48D9-ADA8-4A2C-937A-98AEAC5444A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734391" y="2266033"/>
            <a:ext cx="6160510" cy="4449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0520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8D9638-3CDA-4801-93DC-06ED182C3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Addendum 4: The Ugly…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1C748F-1DAA-4D95-90E2-36A5BDEA39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0097" y="2263432"/>
            <a:ext cx="7911804" cy="4038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4368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5F2DD0-8D29-4792-AB13-E1C8D7A4B8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/>
          <a:lstStyle/>
          <a:p>
            <a:pPr algn="ctr"/>
            <a:r>
              <a:rPr lang="en-US" sz="2800" dirty="0"/>
              <a:t>Why did I become so interested in Animal Shelter Statistics?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1EA38E1-5624-48C4-856B-84E848B9E5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12499" y="446088"/>
            <a:ext cx="3738902" cy="5414962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800938-81F2-432C-8CF6-FDB67E156A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>
            <a:normAutofit/>
          </a:bodyPr>
          <a:lstStyle/>
          <a:p>
            <a:r>
              <a:rPr lang="en-US" sz="1800" dirty="0"/>
              <a:t>On November 2</a:t>
            </a:r>
            <a:r>
              <a:rPr lang="en-US" sz="1800" baseline="30000" dirty="0"/>
              <a:t>nd</a:t>
            </a:r>
            <a:r>
              <a:rPr lang="en-US" sz="1800" dirty="0"/>
              <a:t>, 2012, while visiting the family farm in Macoupin County, IL my two dogs, Yoshimi and Riley, ran off chasing deer.  Only one Yoshimi returned.</a:t>
            </a:r>
          </a:p>
          <a:p>
            <a:r>
              <a:rPr lang="en-US" sz="1800" dirty="0"/>
              <a:t>In the ensuing weeks I became active in local animal shelters and rescue organizations while trying to locate Riley.</a:t>
            </a:r>
          </a:p>
        </p:txBody>
      </p:sp>
    </p:spTree>
    <p:extLst>
      <p:ext uri="{BB962C8B-B14F-4D97-AF65-F5344CB8AC3E}">
        <p14:creationId xmlns:p14="http://schemas.microsoft.com/office/powerpoint/2010/main" val="15064533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5E537F-1BED-4AA8-97D1-1C4351CDC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I also started my first Facebook Group</a:t>
            </a:r>
            <a:br>
              <a:rPr lang="en-US" sz="3600" dirty="0"/>
            </a:br>
            <a:r>
              <a:rPr lang="en-US" sz="2000" dirty="0"/>
              <a:t>https://www.facebook.com/OperationFindRiley/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3AC33DD-FD2B-4960-999A-C6BD6E4E64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8498" y="2222501"/>
            <a:ext cx="9812610" cy="4397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1780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36345B-90B0-4F74-9F4E-1A5F5EB3AC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What were the outcomes to consider during the search?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1B7AF7-45B7-4C5B-8F54-DCB6402C8F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451214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en-US" dirty="0"/>
          </a:p>
          <a:p>
            <a:pPr lvl="2"/>
            <a:r>
              <a:rPr lang="en-US" dirty="0"/>
              <a:t>Sighted and not contained.</a:t>
            </a:r>
          </a:p>
          <a:p>
            <a:pPr lvl="3"/>
            <a:r>
              <a:rPr lang="en-US" dirty="0"/>
              <a:t>Need more reports of sightings to confirm where live traps can be set and to alert those in the area to be on the lookout.</a:t>
            </a:r>
          </a:p>
          <a:p>
            <a:pPr lvl="2"/>
            <a:r>
              <a:rPr lang="en-US" dirty="0"/>
              <a:t>Sighted and contained</a:t>
            </a:r>
          </a:p>
          <a:p>
            <a:pPr lvl="3"/>
            <a:r>
              <a:rPr lang="en-US" dirty="0"/>
              <a:t>Contact me directly if collar is still attached.</a:t>
            </a:r>
          </a:p>
          <a:p>
            <a:pPr lvl="3"/>
            <a:r>
              <a:rPr lang="en-US" dirty="0"/>
              <a:t>Routed through the typical ‘leash law’ violation protocol via local law enforcement and the AC Department to get to the County Shelter.  </a:t>
            </a:r>
          </a:p>
          <a:p>
            <a:pPr lvl="3"/>
            <a:r>
              <a:rPr lang="en-US" dirty="0"/>
              <a:t>The finder keeps Riley for themselves.</a:t>
            </a:r>
          </a:p>
          <a:p>
            <a:pPr lvl="3"/>
            <a:r>
              <a:rPr lang="en-US" dirty="0"/>
              <a:t>The finder rehomes or sells the dog to family, friends, Facebook, Craigslist, etc.</a:t>
            </a:r>
          </a:p>
          <a:p>
            <a:pPr lvl="3"/>
            <a:r>
              <a:rPr lang="en-US" dirty="0"/>
              <a:t>The finder takes Riley to a rescue group or shelter outside of the Macoupin, Montgomery, Madison system.</a:t>
            </a:r>
          </a:p>
          <a:p>
            <a:pPr lvl="2"/>
            <a:r>
              <a:rPr lang="en-US" dirty="0"/>
              <a:t>Deceased</a:t>
            </a:r>
          </a:p>
          <a:p>
            <a:pPr lvl="3"/>
            <a:r>
              <a:rPr lang="en-US" dirty="0"/>
              <a:t>Clowns with guns</a:t>
            </a:r>
          </a:p>
          <a:p>
            <a:pPr lvl="3"/>
            <a:r>
              <a:rPr lang="en-US" dirty="0"/>
              <a:t>Vehicular</a:t>
            </a:r>
          </a:p>
          <a:p>
            <a:pPr lvl="3"/>
            <a:r>
              <a:rPr lang="en-US" dirty="0"/>
              <a:t>Dog Fighting</a:t>
            </a:r>
          </a:p>
          <a:p>
            <a:pPr lvl="3"/>
            <a:r>
              <a:rPr lang="en-US" dirty="0"/>
              <a:t>Freak accident</a:t>
            </a:r>
          </a:p>
          <a:p>
            <a:pPr lvl="3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96941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5B43E2-3CF5-42CB-8778-566AC4165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I asked if I could get the shelter stats…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F92CFBB-1DA5-4F53-AC77-DFB22341C0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6920" y="2908544"/>
            <a:ext cx="11258158" cy="2981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2597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7DCE6F-32BC-4099-943D-29FEC37AE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I did what I thought any responsible citizen would do and filed a FOIA request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5F36879-7B9E-41F8-9711-222A3FE600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63372" y="2222500"/>
            <a:ext cx="6940246" cy="4576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2327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C9774-8EAF-1C49-BD8C-6DAA31E302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588431"/>
          </a:xfrm>
        </p:spPr>
        <p:txBody>
          <a:bodyPr>
            <a:normAutofit fontScale="90000"/>
          </a:bodyPr>
          <a:lstStyle/>
          <a:p>
            <a:r>
              <a:rPr lang="en-US" sz="2800" b="0" dirty="0"/>
              <a:t>- Jim created an Excel spreadsheet with over 2,000 entries  </a:t>
            </a:r>
            <a:br>
              <a:rPr lang="en-US" sz="2800" b="0" dirty="0"/>
            </a:br>
            <a:r>
              <a:rPr lang="en-US" sz="2800" b="0" dirty="0"/>
              <a:t>- Shelter Data composed of the animals received, adopted, euthanized, </a:t>
            </a:r>
            <a:r>
              <a:rPr lang="en-US" sz="2800" b="0"/>
              <a:t>and reclaimed </a:t>
            </a:r>
            <a:r>
              <a:rPr lang="en-US" sz="2800" b="0" dirty="0"/>
              <a:t>(RTO) broken into Dogs, Cats, and Other.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0353EA-5BEB-A442-B848-394B5B5A03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75650" y="5156921"/>
            <a:ext cx="5891636" cy="713241"/>
          </a:xfrm>
        </p:spPr>
        <p:txBody>
          <a:bodyPr/>
          <a:lstStyle/>
          <a:p>
            <a:r>
              <a:rPr lang="en-US" dirty="0"/>
              <a:t>An example of Illinois Department of Agriculture Shelter License Renewal Form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331A15-0E35-9040-A81E-F2111DECDD5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B89E2BC-AEEF-BC47-A00D-43240A2F13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6666" y="0"/>
            <a:ext cx="49953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7298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189480-A3A5-BC4E-BADC-F441FF52B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Early Obstacles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577DCB-2ECA-CD48-A30F-EE679D6E4B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2578" y="2222287"/>
            <a:ext cx="4684621" cy="3636511"/>
          </a:xfrm>
        </p:spPr>
        <p:txBody>
          <a:bodyPr/>
          <a:lstStyle/>
          <a:p>
            <a:r>
              <a:rPr lang="en-US" dirty="0"/>
              <a:t>Difficulty importing from Excel and utilizing CSV</a:t>
            </a:r>
          </a:p>
          <a:p>
            <a:r>
              <a:rPr lang="en-US" dirty="0"/>
              <a:t>Self-submitted information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B2730E-6B95-3747-835F-9A110FED9A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576" y="2222287"/>
            <a:ext cx="6247889" cy="4144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63571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{32FB43D8-53D7-B840-BD70-7EDE5E76BEE8}tf10001121</Template>
  <TotalTime>377</TotalTime>
  <Words>518</Words>
  <Application>Microsoft Office PowerPoint</Application>
  <PresentationFormat>Widescreen</PresentationFormat>
  <Paragraphs>98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8" baseType="lpstr">
      <vt:lpstr>Century Gothic</vt:lpstr>
      <vt:lpstr>Wingdings 2</vt:lpstr>
      <vt:lpstr>Quotable</vt:lpstr>
      <vt:lpstr>Illinois Animal Shelter dataset 2010-2014 </vt:lpstr>
      <vt:lpstr>Blue Print</vt:lpstr>
      <vt:lpstr>Why did I become so interested in Animal Shelter Statistics?</vt:lpstr>
      <vt:lpstr>I also started my first Facebook Group https://www.facebook.com/OperationFindRiley/</vt:lpstr>
      <vt:lpstr>What were the outcomes to consider during the search?</vt:lpstr>
      <vt:lpstr>So I asked if I could get the shelter stats…</vt:lpstr>
      <vt:lpstr>So I did what I thought any responsible citizen would do and filed a FOIA request</vt:lpstr>
      <vt:lpstr>- Jim created an Excel spreadsheet with over 2,000 entries   - Shelter Data composed of the animals received, adopted, euthanized, and reclaimed (RTO) broken into Dogs, Cats, and Other.</vt:lpstr>
      <vt:lpstr>Early Obstacles</vt:lpstr>
      <vt:lpstr>Step 1: Top-Down View</vt:lpstr>
      <vt:lpstr>Step 2: Pie Chart</vt:lpstr>
      <vt:lpstr>Step 3: Breakdown by Species</vt:lpstr>
      <vt:lpstr>Step 4: Stacked Bar Graph</vt:lpstr>
      <vt:lpstr>Step 5: Yearly Breakdown</vt:lpstr>
      <vt:lpstr>Step 6: Trendline Code</vt:lpstr>
      <vt:lpstr>Step 7: Trendline Charts</vt:lpstr>
      <vt:lpstr>PowerPoint Presentation</vt:lpstr>
      <vt:lpstr>Step 9: Merge</vt:lpstr>
      <vt:lpstr>Step 10: Grey Scale and Regression </vt:lpstr>
      <vt:lpstr>Step 11: Regression and Grey Scale Chart</vt:lpstr>
      <vt:lpstr>Conclusion</vt:lpstr>
      <vt:lpstr>Addendum 1:  It turns out Macoupin County’s Animal Control Department had a Monthly Report that was delivered to the County Board. </vt:lpstr>
      <vt:lpstr>Addendum 2:  County vs State Adoptions</vt:lpstr>
      <vt:lpstr>Addendum 3:  The Good…</vt:lpstr>
      <vt:lpstr>Addendum 4: The Ugly…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James Cloud</cp:lastModifiedBy>
  <cp:revision>31</cp:revision>
  <dcterms:created xsi:type="dcterms:W3CDTF">2018-08-11T16:41:43Z</dcterms:created>
  <dcterms:modified xsi:type="dcterms:W3CDTF">2018-08-20T18:08:21Z</dcterms:modified>
</cp:coreProperties>
</file>